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A527B7-ECCF-4E79-A00A-8EBB2D5117E9}" type="datetimeFigureOut">
              <a:rPr lang="ar-IQ" smtClean="0"/>
              <a:pPr/>
              <a:t>20/07/1442</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03D60CD-E953-49AA-A7E6-53F9963C9E2A}"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803D60CD-E953-49AA-A7E6-53F9963C9E2A}" type="slidenum">
              <a:rPr lang="ar-IQ" smtClean="0"/>
              <a:pPr/>
              <a:t>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0F19475A-B411-4E3D-962C-729D2540CF98}" type="datetimeFigureOut">
              <a:rPr lang="ar-IQ" smtClean="0"/>
              <a:pPr/>
              <a:t>20/07/1442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800622D-AD27-42CC-84A5-D51BE141DBDE}"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F19475A-B411-4E3D-962C-729D2540CF98}" type="datetimeFigureOut">
              <a:rPr lang="ar-IQ" smtClean="0"/>
              <a:pPr/>
              <a:t>20/07/1442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800622D-AD27-42CC-84A5-D51BE141DBDE}"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F19475A-B411-4E3D-962C-729D2540CF98}" type="datetimeFigureOut">
              <a:rPr lang="ar-IQ" smtClean="0"/>
              <a:pPr/>
              <a:t>20/07/1442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800622D-AD27-42CC-84A5-D51BE141DBDE}"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F19475A-B411-4E3D-962C-729D2540CF98}" type="datetimeFigureOut">
              <a:rPr lang="ar-IQ" smtClean="0"/>
              <a:pPr/>
              <a:t>20/07/1442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800622D-AD27-42CC-84A5-D51BE141DBDE}"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19475A-B411-4E3D-962C-729D2540CF98}" type="datetimeFigureOut">
              <a:rPr lang="ar-IQ" smtClean="0"/>
              <a:pPr/>
              <a:t>20/07/1442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800622D-AD27-42CC-84A5-D51BE141DBDE}"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0F19475A-B411-4E3D-962C-729D2540CF98}" type="datetimeFigureOut">
              <a:rPr lang="ar-IQ" smtClean="0"/>
              <a:pPr/>
              <a:t>20/07/1442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800622D-AD27-42CC-84A5-D51BE141DBDE}"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0F19475A-B411-4E3D-962C-729D2540CF98}" type="datetimeFigureOut">
              <a:rPr lang="ar-IQ" smtClean="0"/>
              <a:pPr/>
              <a:t>20/07/1442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800622D-AD27-42CC-84A5-D51BE141DBDE}"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0F19475A-B411-4E3D-962C-729D2540CF98}" type="datetimeFigureOut">
              <a:rPr lang="ar-IQ" smtClean="0"/>
              <a:pPr/>
              <a:t>20/07/1442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800622D-AD27-42CC-84A5-D51BE141DBDE}"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9475A-B411-4E3D-962C-729D2540CF98}" type="datetimeFigureOut">
              <a:rPr lang="ar-IQ" smtClean="0"/>
              <a:pPr/>
              <a:t>20/07/1442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800622D-AD27-42CC-84A5-D51BE141DBDE}"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9475A-B411-4E3D-962C-729D2540CF98}" type="datetimeFigureOut">
              <a:rPr lang="ar-IQ" smtClean="0"/>
              <a:pPr/>
              <a:t>20/07/1442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800622D-AD27-42CC-84A5-D51BE141DBDE}"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9475A-B411-4E3D-962C-729D2540CF98}" type="datetimeFigureOut">
              <a:rPr lang="ar-IQ" smtClean="0"/>
              <a:pPr/>
              <a:t>20/07/1442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800622D-AD27-42CC-84A5-D51BE141DBDE}"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19475A-B411-4E3D-962C-729D2540CF98}" type="datetimeFigureOut">
              <a:rPr lang="ar-IQ" smtClean="0"/>
              <a:pPr/>
              <a:t>20/07/1442</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800622D-AD27-42CC-84A5-D51BE141DBDE}"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772400" cy="72008"/>
          </a:xfrm>
        </p:spPr>
        <p:txBody>
          <a:bodyPr>
            <a:normAutofit fontScale="90000"/>
          </a:bodyPr>
          <a:lstStyle/>
          <a:p>
            <a:endParaRPr lang="ar-IQ" dirty="0"/>
          </a:p>
        </p:txBody>
      </p:sp>
      <p:sp>
        <p:nvSpPr>
          <p:cNvPr id="3" name="Subtitle 2"/>
          <p:cNvSpPr>
            <a:spLocks noGrp="1"/>
          </p:cNvSpPr>
          <p:nvPr>
            <p:ph type="subTitle" idx="1"/>
          </p:nvPr>
        </p:nvSpPr>
        <p:spPr>
          <a:xfrm>
            <a:off x="251520" y="260648"/>
            <a:ext cx="8640960" cy="6597352"/>
          </a:xfrm>
        </p:spPr>
        <p:txBody>
          <a:bodyPr/>
          <a:lstStyle/>
          <a:p>
            <a:endParaRPr lang="ar-IQ" dirty="0"/>
          </a:p>
        </p:txBody>
      </p:sp>
      <p:pic>
        <p:nvPicPr>
          <p:cNvPr id="1026" name="Picture 2"/>
          <p:cNvPicPr>
            <a:picLocks noChangeAspect="1" noChangeArrowheads="1"/>
          </p:cNvPicPr>
          <p:nvPr/>
        </p:nvPicPr>
        <p:blipFill>
          <a:blip r:embed="rId3" cstate="print"/>
          <a:srcRect/>
          <a:stretch>
            <a:fillRect/>
          </a:stretch>
        </p:blipFill>
        <p:spPr bwMode="auto">
          <a:xfrm>
            <a:off x="179512" y="0"/>
            <a:ext cx="8712968"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ar-IQ"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251520" y="620688"/>
            <a:ext cx="8712968"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ar-IQ" sz="2700" b="1" dirty="0" smtClean="0"/>
              <a:t>الجهاز الهضمي في الحيوانات </a:t>
            </a:r>
            <a:r>
              <a:rPr lang="ar-IQ" sz="3600" b="1" dirty="0" smtClean="0"/>
              <a:t>المجترة </a:t>
            </a:r>
            <a:r>
              <a:rPr lang="en-US" sz="3600" b="1" dirty="0" smtClean="0"/>
              <a:t>Ruminants</a:t>
            </a:r>
            <a:endParaRPr lang="ar-IQ" dirty="0"/>
          </a:p>
        </p:txBody>
      </p:sp>
      <p:sp>
        <p:nvSpPr>
          <p:cNvPr id="3" name="Content Placeholder 2"/>
          <p:cNvSpPr>
            <a:spLocks noGrp="1"/>
          </p:cNvSpPr>
          <p:nvPr>
            <p:ph idx="1"/>
          </p:nvPr>
        </p:nvSpPr>
        <p:spPr>
          <a:xfrm>
            <a:off x="457200" y="620688"/>
            <a:ext cx="8229600" cy="5904656"/>
          </a:xfrm>
        </p:spPr>
        <p:txBody>
          <a:bodyPr>
            <a:normAutofit lnSpcReduction="10000"/>
          </a:bodyPr>
          <a:lstStyle/>
          <a:p>
            <a:r>
              <a:rPr lang="ar-IQ" b="1" dirty="0" smtClean="0"/>
              <a:t/>
            </a:r>
            <a:br>
              <a:rPr lang="ar-IQ" b="1" dirty="0" smtClean="0"/>
            </a:br>
            <a:r>
              <a:rPr lang="ar-IQ" b="1" dirty="0" smtClean="0"/>
              <a:t>مكونات الجهاز الهضمي :</a:t>
            </a:r>
          </a:p>
          <a:p>
            <a:r>
              <a:rPr lang="ar-IQ" b="1" dirty="0" smtClean="0"/>
              <a:t>تختلف القناة الهضمية في الحيوانات المجترة عن حيوانات أحادية المعدة في أن المريء متحور إلى ثلاث غرف تسمى (الكرش </a:t>
            </a:r>
            <a:r>
              <a:rPr lang="en-US" b="1" dirty="0" smtClean="0"/>
              <a:t>Rumen  </a:t>
            </a:r>
            <a:r>
              <a:rPr lang="ar-IQ" b="1" dirty="0" smtClean="0"/>
              <a:t>والشبكية </a:t>
            </a:r>
            <a:r>
              <a:rPr lang="en-US" b="1" dirty="0" smtClean="0"/>
              <a:t>Reticulum  </a:t>
            </a:r>
            <a:r>
              <a:rPr lang="ar-IQ" b="1" dirty="0" smtClean="0"/>
              <a:t>والورقية </a:t>
            </a:r>
            <a:r>
              <a:rPr lang="en-US" b="1" dirty="0" err="1" smtClean="0"/>
              <a:t>Omasum</a:t>
            </a:r>
            <a:r>
              <a:rPr lang="en-US" b="1" dirty="0" smtClean="0"/>
              <a:t>) </a:t>
            </a:r>
            <a:r>
              <a:rPr lang="ar-IQ" b="1" dirty="0" smtClean="0"/>
              <a:t>اضافة إلى المعدة البسيطة (كما في حيوانات المعدة البسيطة) والتي يطلق عليها بالمنفحة </a:t>
            </a:r>
            <a:r>
              <a:rPr lang="en-US" b="1" dirty="0" err="1" smtClean="0"/>
              <a:t>Acomasum</a:t>
            </a:r>
            <a:r>
              <a:rPr lang="en-US" b="1" dirty="0" smtClean="0"/>
              <a:t>. </a:t>
            </a:r>
            <a:r>
              <a:rPr lang="ar-IQ" b="1" dirty="0" smtClean="0"/>
              <a:t>وبالتالي فإن معدة الحيوان المجتر تتكون من 4 غرف (1) الشبكية، (2) الكرش، (3) الورقية (تسمى هذه الغرف الثلاث بالمعدة الأمامية </a:t>
            </a:r>
            <a:r>
              <a:rPr lang="en-US" b="1" dirty="0" err="1" smtClean="0"/>
              <a:t>Forestomach</a:t>
            </a:r>
            <a:r>
              <a:rPr lang="en-US" b="1" dirty="0" smtClean="0"/>
              <a:t>) </a:t>
            </a:r>
            <a:r>
              <a:rPr lang="ar-IQ" b="1" dirty="0" smtClean="0"/>
              <a:t>و(4) المنفحة (وهي تشابه المعدة البسيطة من الناحية التشريحية والوظيفية)</a:t>
            </a:r>
          </a:p>
          <a:p>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ar-IQ" dirty="0"/>
          </a:p>
        </p:txBody>
      </p:sp>
      <p:sp>
        <p:nvSpPr>
          <p:cNvPr id="3" name="Content Placeholder 2"/>
          <p:cNvSpPr>
            <a:spLocks noGrp="1"/>
          </p:cNvSpPr>
          <p:nvPr>
            <p:ph idx="1"/>
          </p:nvPr>
        </p:nvSpPr>
        <p:spPr>
          <a:xfrm>
            <a:off x="323528" y="476672"/>
            <a:ext cx="8568952" cy="6120680"/>
          </a:xfrm>
        </p:spPr>
        <p:txBody>
          <a:bodyPr>
            <a:normAutofit fontScale="70000" lnSpcReduction="20000"/>
          </a:bodyPr>
          <a:lstStyle/>
          <a:p>
            <a:r>
              <a:rPr lang="ar-IQ" b="1" dirty="0" smtClean="0"/>
              <a:t> الكرش :</a:t>
            </a:r>
          </a:p>
          <a:p>
            <a:r>
              <a:rPr lang="ar-IQ" b="1" dirty="0" smtClean="0"/>
              <a:t>أكبر اجزاء معدة الحيوان المجتر، يبلغ حجمها حوالي 80% من اجمالي الحجم وتمتد على الجانب الأيسر من الجسم بداية من الحجاب الحاجز وانتهاء بعظام الحوض.</a:t>
            </a:r>
          </a:p>
          <a:p>
            <a:r>
              <a:rPr lang="ar-IQ" b="1" dirty="0" smtClean="0"/>
              <a:t>تتكون الكرش من وعاءين متميزين : الوعاء الظهري </a:t>
            </a:r>
            <a:r>
              <a:rPr lang="en-US" b="1" dirty="0" smtClean="0"/>
              <a:t>Dorsal Sac </a:t>
            </a:r>
            <a:r>
              <a:rPr lang="ar-IQ" b="1" dirty="0" smtClean="0"/>
              <a:t>والوعاء البطني </a:t>
            </a:r>
            <a:r>
              <a:rPr lang="en-US" b="1" dirty="0" smtClean="0"/>
              <a:t>Ventral Sac. </a:t>
            </a:r>
            <a:r>
              <a:rPr lang="ar-IQ" b="1" dirty="0" smtClean="0"/>
              <a:t>تغلف الكرش من الداخل خلايا طلائية مربعة التركيب، غير غدية وبالتالي فإن الكرش تفتقر إلى اي نوع من الافرازات الغدية. تحتوي الكرش أيضاً على خملات او زوائد حرشفية تزيد من مساحة السطح المعرض للتخمر الميكروبي.</a:t>
            </a:r>
          </a:p>
          <a:p>
            <a:r>
              <a:rPr lang="ar-IQ" b="1" dirty="0" smtClean="0"/>
              <a:t>2- الشبكية :</a:t>
            </a:r>
          </a:p>
          <a:p>
            <a:r>
              <a:rPr lang="ar-IQ" b="1" dirty="0" smtClean="0"/>
              <a:t>وهي الجزء الأمامي من المعدة الامامية يبلغ حجمها حوالي 5% من اجمالي الحجم، تتكون من خلايا مخاطية تبطن الجدار الداخلي وتشكل في خطوط سداسية متقاطعة تشبه إلى حد كبير خلية النحل.. وتبلغ درجة الحمضية في الكرش والشبكية (</a:t>
            </a:r>
            <a:r>
              <a:rPr lang="en-US" b="1" dirty="0" smtClean="0"/>
              <a:t>PH) </a:t>
            </a:r>
            <a:r>
              <a:rPr lang="ar-IQ" b="1" dirty="0" smtClean="0"/>
              <a:t>حوالي 6.4 – 7.0 وتبلغ درجة حرارتها 39 – 40م. </a:t>
            </a:r>
          </a:p>
          <a:p>
            <a:r>
              <a:rPr lang="ar-IQ" b="1" dirty="0" smtClean="0"/>
              <a:t>يشكل الماء حوالي 85% - 90% من إجمالي ما تحتويه الغرفتين من مواد غذائية ذائبة. وجود هذه البيئة يساعد على نمو وتكاثر أعداد هائلة من الكائنات الحية الدقيقة (ميكروبات الكرش). هناك نوعان من هذه الميكروبات، خلايا نباتية (البكتيريا) وهي بكتيريا لا هوائية وبأنواع مختلفة (سليلوزية، نشوية، بروتينية ... وغيرها). وخلايا حيوانية (البرتوزوا </a:t>
            </a:r>
            <a:r>
              <a:rPr lang="en-US" b="1" dirty="0" smtClean="0"/>
              <a:t>Protozoa)، </a:t>
            </a:r>
            <a:r>
              <a:rPr lang="ar-IQ" b="1" dirty="0" smtClean="0"/>
              <a:t> المحتويات. الحيوانات المجترة التي تقطن المناطق الاستوائية تحتوي أيضاً على فطريات لا هوائية تقدر بحوالي 1000 خلية لكل ملليلتر من المحتويات.</a:t>
            </a:r>
          </a:p>
          <a:p>
            <a:r>
              <a:rPr lang="ar-IQ" b="1" dirty="0" smtClean="0"/>
              <a:t>تعتبر الكرش والشبكية موقعين للهضم الميكروبي وامتصاص نواتج هذا الهضم.</a:t>
            </a:r>
          </a:p>
          <a:p>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ar-IQ" dirty="0"/>
          </a:p>
        </p:txBody>
      </p:sp>
      <p:sp>
        <p:nvSpPr>
          <p:cNvPr id="3" name="Content Placeholder 2"/>
          <p:cNvSpPr>
            <a:spLocks noGrp="1"/>
          </p:cNvSpPr>
          <p:nvPr>
            <p:ph idx="1"/>
          </p:nvPr>
        </p:nvSpPr>
        <p:spPr>
          <a:xfrm>
            <a:off x="457200" y="548680"/>
            <a:ext cx="8229600" cy="5904656"/>
          </a:xfrm>
        </p:spPr>
        <p:txBody>
          <a:bodyPr>
            <a:normAutofit fontScale="77500" lnSpcReduction="20000"/>
          </a:bodyPr>
          <a:lstStyle/>
          <a:p>
            <a:r>
              <a:rPr lang="ar-IQ" b="1" dirty="0" smtClean="0"/>
              <a:t>3-الورقية :</a:t>
            </a:r>
          </a:p>
          <a:p>
            <a:r>
              <a:rPr lang="ar-IQ" b="1" dirty="0" smtClean="0"/>
              <a:t>وهي الغرفة الثالثة من المعدة يبلغ حجمها حوالي 1.7 من الحجم وهي دائرية الشكل وتحتوي على ثنيات لزيادة مساحة السطح. تعمل الورقية على تفتيت ما يصلها من ألياف قبيل انتقالها إلى المنفحة. يعتقد ان لها دور أيضاً في امتصاص نواتج الهضم الميكروبي. يختلف حجم الورقية من حيوان إلى آخر فهي كبيرة الحجم في الأبقار وصغيرة في الأغنام والإبل.</a:t>
            </a:r>
          </a:p>
          <a:p>
            <a:r>
              <a:rPr lang="ar-IQ" b="1" dirty="0" smtClean="0"/>
              <a:t>4- المنفحة :</a:t>
            </a:r>
          </a:p>
          <a:p>
            <a:r>
              <a:rPr lang="ar-IQ" b="1" dirty="0" smtClean="0"/>
              <a:t>تشابه تماماً المعدة البسيطة من حيث التركيب النسيجي والوظيفة لمعدة حيوانات المعدة البسيطة التي سبق شرحها وتوضيحها. وتعتبر المعدة الحقيقية في الحيوان المجتر نظراً لاحتوائها على العصارات الهضمية المختلفة وهي تمثل حوالي 8% من اجمالي الجسم.</a:t>
            </a:r>
          </a:p>
          <a:p>
            <a:r>
              <a:rPr lang="ar-IQ" b="1" dirty="0" smtClean="0"/>
              <a:t>آلية الاجترار :</a:t>
            </a:r>
          </a:p>
          <a:p>
            <a:r>
              <a:rPr lang="ar-IQ" b="1" dirty="0" smtClean="0"/>
              <a:t>يلتقط الحيوان المجتر الأكل بشكل سريع خلال ساعات معينة من النهار ويعمل على تخزينه في الكرش في صورة غير مكتملة المضغ والهضم، ويقضي بعد ذلك جزءاً من الوقت (8 ساعات / 24 ساعة) في اجترار هذا الأكل. تستغرق عملية الاجترار حوالي 1 دقيقة منها 3 – 4 ثواني الزمن اللازم لإعادة الأكل إلى الفم واعادة بلعه</a:t>
            </a:r>
          </a:p>
          <a:p>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ar-IQ" dirty="0" smtClean="0"/>
              <a:t>المعدة في المجترات</a:t>
            </a:r>
            <a:endParaRPr lang="ar-IQ"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91680" y="836613"/>
            <a:ext cx="5904656" cy="528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ar-IQ"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51520" y="260350"/>
            <a:ext cx="8136904" cy="633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ar-IQ"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23528" y="0"/>
            <a:ext cx="856895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ar-IQ"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79512" y="260648"/>
            <a:ext cx="8712968"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ar-IQ"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79512" y="0"/>
            <a:ext cx="864096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ar-IQ"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323528" y="188640"/>
            <a:ext cx="8352928"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ar-IQ"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395536" y="0"/>
            <a:ext cx="8496944" cy="6669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ar-IQ"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79512" y="0"/>
            <a:ext cx="8640960" cy="659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ar-IQ"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539552" y="1"/>
            <a:ext cx="8136904" cy="659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85</Words>
  <Application>Microsoft Office PowerPoint</Application>
  <PresentationFormat>On-screen Show (4:3)</PresentationFormat>
  <Paragraphs>18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الجهاز الهضمي في الحيوانات المجترة Ruminants</vt:lpstr>
      <vt:lpstr>Slide 12</vt:lpstr>
      <vt:lpstr>Slide 13</vt:lpstr>
      <vt:lpstr>المعدة في المجترات</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3</cp:revision>
  <dcterms:created xsi:type="dcterms:W3CDTF">2021-03-03T05:25:34Z</dcterms:created>
  <dcterms:modified xsi:type="dcterms:W3CDTF">2021-03-03T08:59:58Z</dcterms:modified>
</cp:coreProperties>
</file>